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406" r:id="rId3"/>
    <p:sldId id="259" r:id="rId4"/>
    <p:sldId id="365" r:id="rId5"/>
    <p:sldId id="264" r:id="rId6"/>
    <p:sldId id="272" r:id="rId7"/>
    <p:sldId id="293" r:id="rId8"/>
    <p:sldId id="294" r:id="rId9"/>
    <p:sldId id="324" r:id="rId10"/>
    <p:sldId id="298" r:id="rId11"/>
    <p:sldId id="299" r:id="rId12"/>
    <p:sldId id="295" r:id="rId13"/>
    <p:sldId id="260" r:id="rId14"/>
    <p:sldId id="279" r:id="rId15"/>
    <p:sldId id="278" r:id="rId16"/>
    <p:sldId id="280" r:id="rId17"/>
    <p:sldId id="281" r:id="rId18"/>
    <p:sldId id="282" r:id="rId19"/>
    <p:sldId id="283" r:id="rId20"/>
    <p:sldId id="268" r:id="rId21"/>
    <p:sldId id="269" r:id="rId22"/>
    <p:sldId id="270" r:id="rId23"/>
    <p:sldId id="271" r:id="rId24"/>
    <p:sldId id="273" r:id="rId25"/>
    <p:sldId id="274" r:id="rId26"/>
    <p:sldId id="366" r:id="rId27"/>
    <p:sldId id="367" r:id="rId28"/>
    <p:sldId id="368" r:id="rId29"/>
    <p:sldId id="369" r:id="rId30"/>
    <p:sldId id="370" r:id="rId31"/>
    <p:sldId id="371" r:id="rId32"/>
    <p:sldId id="372" r:id="rId33"/>
    <p:sldId id="373" r:id="rId34"/>
    <p:sldId id="374" r:id="rId35"/>
    <p:sldId id="375" r:id="rId36"/>
    <p:sldId id="376" r:id="rId37"/>
    <p:sldId id="377" r:id="rId38"/>
    <p:sldId id="378" r:id="rId39"/>
    <p:sldId id="379" r:id="rId40"/>
    <p:sldId id="380" r:id="rId41"/>
    <p:sldId id="382" r:id="rId42"/>
    <p:sldId id="383" r:id="rId43"/>
    <p:sldId id="384" r:id="rId44"/>
    <p:sldId id="385" r:id="rId45"/>
    <p:sldId id="386" r:id="rId46"/>
    <p:sldId id="387" r:id="rId47"/>
    <p:sldId id="388" r:id="rId48"/>
    <p:sldId id="381" r:id="rId49"/>
    <p:sldId id="389" r:id="rId50"/>
    <p:sldId id="391" r:id="rId51"/>
    <p:sldId id="390" r:id="rId52"/>
    <p:sldId id="392" r:id="rId53"/>
    <p:sldId id="394" r:id="rId54"/>
    <p:sldId id="393" r:id="rId55"/>
    <p:sldId id="395" r:id="rId56"/>
    <p:sldId id="397" r:id="rId57"/>
    <p:sldId id="398" r:id="rId58"/>
    <p:sldId id="399" r:id="rId59"/>
    <p:sldId id="400" r:id="rId60"/>
    <p:sldId id="401" r:id="rId61"/>
    <p:sldId id="402" r:id="rId62"/>
    <p:sldId id="403" r:id="rId63"/>
    <p:sldId id="297" r:id="rId64"/>
    <p:sldId id="405" r:id="rId65"/>
    <p:sldId id="345" r:id="rId6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5" d="100"/>
          <a:sy n="95" d="100"/>
        </p:scale>
        <p:origin x="134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7.png>
</file>

<file path=ppt/media/image48.png>
</file>

<file path=ppt/media/image49.png>
</file>

<file path=ppt/media/image50.png>
</file>

<file path=ppt/media/image51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6/14/2020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5OL1RqHrZQ8" TargetMode="Externa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an-Pickering/Bayesian-data-analysis-teaching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daniellakens.blogspot.com/2016/07/dance-of-bayes-factors.html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psyarxiv.com/yqxfr/" TargetMode="External"/><Relationship Id="rId2" Type="http://schemas.openxmlformats.org/officeDocument/2006/relationships/hyperlink" Target="https://learnstatswithjasp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bayesianspectacles.org/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us.hogrefe.com/products/journals/social-psychology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us.hogrefe.com/products/journals/social-psychology" TargetMode="Externa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http://osf.io/5itqa" TargetMode="Externa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stats.github.io/bayesfactor.html" TargetMode="External"/><Relationship Id="rId2" Type="http://schemas.openxmlformats.org/officeDocument/2006/relationships/hyperlink" Target="http://www.lifesci.sussex.ac.uk/home/Zoltan_Dienes/inference/Bayes.htm" TargetMode="Externa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stats.github.io/bayesfactor.html" TargetMode="External"/><Relationship Id="rId2" Type="http://schemas.openxmlformats.org/officeDocument/2006/relationships/hyperlink" Target="https://us.hogrefe.com/products/journals/social-psychology" TargetMode="Externa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hyperlink" Target="https://paperpile.com/shared/98BicZ/download/a8609525-f77d-0178-b31c-507c6ad0bcad" TargetMode="Externa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 introduction to some digital tools for </a:t>
            </a:r>
            <a:b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Data Analysis (BDA)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4917" y="2860676"/>
            <a:ext cx="9144000" cy="2625516"/>
          </a:xfrm>
        </p:spPr>
        <p:txBody>
          <a:bodyPr anchor="t">
            <a:noAutofit/>
          </a:bodyPr>
          <a:lstStyle/>
          <a:p>
            <a:pPr algn="ctr"/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Alan Pickering</a:t>
            </a:r>
          </a:p>
          <a:p>
            <a:pPr algn="ctr"/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Dept. of Psychology</a:t>
            </a:r>
          </a:p>
          <a:p>
            <a:pPr algn="ctr"/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Goldsmiths, University of London</a:t>
            </a:r>
          </a:p>
          <a:p>
            <a:pPr algn="ctr"/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a.pickering@gold.ac.uk</a:t>
            </a:r>
          </a:p>
        </p:txBody>
      </p:sp>
    </p:spTree>
    <p:extLst>
      <p:ext uri="{BB962C8B-B14F-4D97-AF65-F5344CB8AC3E}">
        <p14:creationId xmlns:p14="http://schemas.microsoft.com/office/powerpoint/2010/main" val="3496084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 Theorem 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7470" y="1554403"/>
            <a:ext cx="10499203" cy="4132162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often described as a theorem about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inverse probability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know about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forward probabilities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if it is a fair deck of cards (FD) what is the probability that a card, drawn at random, will be a spade (S)?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Answer= 1/4 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P(S|FD)=1/4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459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Inverse probability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7470" y="1554403"/>
            <a:ext cx="10499203" cy="1810589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we draw a spade at random (S) what is the probability that it is a fair deck (FD)?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p(FD|S)?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can use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Bayesian inference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based on Bayes’ theorem, to work it out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436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Uses of Bayes’ Theorem: Part 1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8158" y="1706880"/>
            <a:ext cx="10499203" cy="4369829"/>
          </a:xfrm>
        </p:spPr>
        <p:txBody>
          <a:bodyPr anchor="t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Using Bayesian statistical analyses</a:t>
            </a:r>
          </a:p>
          <a:p>
            <a:pPr algn="l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Using Bayesian  methods to compare the fit of models to data (Bayesian Model Comparison)</a:t>
            </a:r>
          </a:p>
          <a:p>
            <a:pPr algn="l">
              <a:spcAft>
                <a:spcPts val="600"/>
              </a:spcAft>
            </a:pPr>
            <a:endParaRPr lang="en-GB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500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CB11C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Stats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8157" y="1231392"/>
            <a:ext cx="10499203" cy="4638053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 to understand why traditional stats have been criticised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Traditional stats = null hypothesis significance testing (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NHST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 to understand something called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Bayes Factors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Bayesian equivalents of most familiar traditional tests are available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very easy to compute using software such as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JASP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601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241" y="406338"/>
            <a:ext cx="7826375" cy="1058639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What’s wrong with NHST?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3294" y="1392944"/>
            <a:ext cx="874683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800" b="1" dirty="0">
              <a:solidFill>
                <a:srgbClr val="FFFFFF"/>
              </a:solidFill>
            </a:endParaRPr>
          </a:p>
          <a:p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Many users remain confused about what NHST really does, and what the p-value represents</a:t>
            </a:r>
          </a:p>
          <a:p>
            <a:endParaRPr lang="en-GB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H0 = null hypothesis</a:t>
            </a:r>
          </a:p>
          <a:p>
            <a:endParaRPr lang="en-GB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H1 = alternative hypothesis</a:t>
            </a:r>
          </a:p>
          <a:p>
            <a:endParaRPr lang="en-GB" sz="28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116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300" y="41721"/>
            <a:ext cx="7826375" cy="1058639"/>
          </a:xfrm>
        </p:spPr>
        <p:txBody>
          <a:bodyPr>
            <a:normAutofit/>
          </a:bodyPr>
          <a:lstStyle/>
          <a:p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little quiz 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85919" y="980045"/>
            <a:ext cx="931044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GB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 value of 0.02 </a:t>
            </a: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means which of the following are true:</a:t>
            </a:r>
          </a:p>
          <a:p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lphaLcParenR"/>
            </a:pP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GB" sz="3200" b="1" baseline="-25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has a 2% chance of being true</a:t>
            </a:r>
          </a:p>
          <a:p>
            <a:pPr marL="514350" indent="-514350">
              <a:buAutoNum type="alphaLcParenR"/>
            </a:pP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GB" sz="3200" b="1" baseline="-25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has a 98% chance of being false</a:t>
            </a:r>
          </a:p>
          <a:p>
            <a:pPr marL="514350" indent="-514350">
              <a:buAutoNum type="alphaLcParenR"/>
            </a:pP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a 2% chance that replicating the experiment would lead to the same result</a:t>
            </a:r>
          </a:p>
          <a:p>
            <a:pPr marL="514350" indent="-514350">
              <a:buAutoNum type="alphaLcParenR"/>
            </a:pP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a 2% chance of falsely rejecting H</a:t>
            </a:r>
            <a:r>
              <a:rPr lang="en-GB" sz="3200" b="1" baseline="-25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lphaLcParenR"/>
            </a:pP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finding is less important than another finding with a p-value of 0.001</a:t>
            </a:r>
          </a:p>
          <a:p>
            <a:pPr marL="514350" indent="-514350">
              <a:buAutoNum type="alphaLcParenR"/>
            </a:pP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(but not all) of the above</a:t>
            </a:r>
          </a:p>
        </p:txBody>
      </p:sp>
    </p:spTree>
    <p:extLst>
      <p:ext uri="{BB962C8B-B14F-4D97-AF65-F5344CB8AC3E}">
        <p14:creationId xmlns:p14="http://schemas.microsoft.com/office/powerpoint/2010/main" val="2932236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6026" y="138114"/>
            <a:ext cx="7826375" cy="1058639"/>
          </a:xfrm>
        </p:spPr>
        <p:txBody>
          <a:bodyPr>
            <a:normAutofit/>
          </a:bodyPr>
          <a:lstStyle/>
          <a:p>
            <a:r>
              <a:rPr lang="en-GB" sz="4400" b="1" dirty="0">
                <a:solidFill>
                  <a:srgbClr val="FFFF00"/>
                </a:solidFill>
              </a:rPr>
              <a:t>The p value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49960" y="1367406"/>
            <a:ext cx="857290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None of the above are true</a:t>
            </a:r>
          </a:p>
          <a:p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 ideal circumstances, a p value of 0.02 means that……</a:t>
            </a:r>
          </a:p>
          <a:p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H</a:t>
            </a:r>
            <a:r>
              <a:rPr lang="en-GB" sz="3200" b="1" baseline="-25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true then you would have had a 2% chance of finding a value of your test statistic as large (or small) as the one that you computed.</a:t>
            </a:r>
          </a:p>
          <a:p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825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241" y="455106"/>
            <a:ext cx="7826375" cy="1058639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What’s wrong with NHST?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86024" y="1257713"/>
            <a:ext cx="727280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800" b="1" dirty="0">
              <a:solidFill>
                <a:srgbClr val="FFFFFF"/>
              </a:solidFill>
            </a:endParaRPr>
          </a:p>
          <a:p>
            <a:r>
              <a:rPr lang="en-GB" sz="32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doesn’t tell you (much) about things you really want to know</a:t>
            </a: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such as:</a:t>
            </a:r>
          </a:p>
          <a:p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romanLcParenR"/>
            </a:pP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probability of H</a:t>
            </a:r>
            <a:r>
              <a:rPr lang="en-GB" sz="3200" b="1" baseline="-25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being true</a:t>
            </a:r>
          </a:p>
          <a:p>
            <a:pPr marL="514350" indent="-514350">
              <a:buAutoNum type="romanLcParenR"/>
            </a:pP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probability of H</a:t>
            </a:r>
            <a:r>
              <a:rPr lang="en-GB" sz="3200" b="1" baseline="-25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being false</a:t>
            </a:r>
          </a:p>
          <a:p>
            <a:pPr marL="514350" indent="-514350">
              <a:buAutoNum type="romanLcParenR"/>
            </a:pP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probability of replicating the result that you obtained</a:t>
            </a:r>
          </a:p>
          <a:p>
            <a:endParaRPr lang="en-GB" sz="2800" b="1" dirty="0">
              <a:solidFill>
                <a:srgbClr val="FFFFFF"/>
              </a:solidFill>
            </a:endParaRPr>
          </a:p>
          <a:p>
            <a:endParaRPr lang="en-GB" sz="28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170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242" y="430722"/>
            <a:ext cx="7826375" cy="1058639"/>
          </a:xfrm>
        </p:spPr>
        <p:txBody>
          <a:bodyPr>
            <a:normAutofit/>
          </a:bodyPr>
          <a:lstStyle/>
          <a:p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dance of the p-values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68101" y="1630170"/>
            <a:ext cx="947966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Watch</a:t>
            </a:r>
          </a:p>
          <a:p>
            <a:r>
              <a:rPr lang="en-GB" sz="3200" dirty="0">
                <a:hlinkClick r:id="rId2"/>
              </a:rPr>
              <a:t>https://www.youtube.com/watch?v=5OL1RqHrZQ8</a:t>
            </a:r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p-value you obtain in a study is </a:t>
            </a:r>
            <a:r>
              <a:rPr lang="en-GB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at all predictive </a:t>
            </a: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the p-value you will get in a replication</a:t>
            </a:r>
          </a:p>
          <a:p>
            <a:endParaRPr lang="en-GB" sz="28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2544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609" y="260648"/>
            <a:ext cx="7632847" cy="648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183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Preliminaries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6448" y="1377696"/>
            <a:ext cx="10910913" cy="4699013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the materials for this set of workshops/tutorials are in an open access repository</a:t>
            </a:r>
          </a:p>
          <a:p>
            <a:pPr algn="l" defTabSz="450850">
              <a:spcAft>
                <a:spcPts val="600"/>
              </a:spcAft>
            </a:pPr>
            <a:r>
              <a:rPr lang="en-GB" b="1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2600" b="1" dirty="0">
                <a:hlinkClick r:id="rId2"/>
              </a:rPr>
              <a:t>https://github.com/Alan-Pickering/Bayesian-data-analysis-teaching</a:t>
            </a:r>
            <a:endParaRPr lang="en-GB" sz="2600" b="1" i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slides are there</a:t>
            </a:r>
          </a:p>
          <a:p>
            <a:pPr algn="l" defTabSz="450850">
              <a:spcAft>
                <a:spcPts val="600"/>
              </a:spcAft>
            </a:pPr>
            <a:r>
              <a:rPr lang="en-GB" b="1" i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Bayesian Data Analysis Part 1.pptx</a:t>
            </a:r>
          </a:p>
          <a:p>
            <a:pPr marL="450850" indent="-450850" algn="l" defTabSz="450850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as are later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r>
              <a:rPr lang="en-GB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tutorials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explainer documents and my code in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Matlab</a:t>
            </a:r>
            <a:endParaRPr lang="en-GB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67958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810" y="467298"/>
            <a:ext cx="7826375" cy="1058639"/>
          </a:xfrm>
        </p:spPr>
        <p:txBody>
          <a:bodyPr>
            <a:normAutofit fontScale="90000"/>
          </a:bodyPr>
          <a:lstStyle/>
          <a:p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can you do instead of NHST?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00810" y="1525937"/>
            <a:ext cx="7728123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can adopt so-called Bayesian statistical methods </a:t>
            </a:r>
            <a:r>
              <a:rPr lang="en-GB" sz="32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eg</a:t>
            </a: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by</a:t>
            </a:r>
          </a:p>
          <a:p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Computing “Bayes factors”</a:t>
            </a:r>
          </a:p>
          <a:p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note there is a dance of the Bayes factors, too</a:t>
            </a:r>
          </a:p>
          <a:p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b="1" dirty="0">
                <a:hlinkClick r:id="rId2"/>
              </a:rPr>
              <a:t>http://daniellakens.blogspot.com/2016/07/dance-of-bayes-factors.html</a:t>
            </a:r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400" b="1" dirty="0">
              <a:solidFill>
                <a:srgbClr val="FFFFFF"/>
              </a:solidFill>
            </a:endParaRPr>
          </a:p>
          <a:p>
            <a:endParaRPr lang="en-GB" sz="2400" b="1" dirty="0">
              <a:solidFill>
                <a:srgbClr val="FFFFFF"/>
              </a:solidFill>
            </a:endParaRPr>
          </a:p>
          <a:p>
            <a:endParaRPr lang="en-GB" sz="2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1012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9691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Bayes factors, BF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1340768"/>
            <a:ext cx="10610088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simple number from 0 to infinity expressing the weight of evidence (change of odds for H</a:t>
            </a:r>
            <a:r>
              <a:rPr lang="en-GB" sz="3200" b="1" baseline="-25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relative to H</a:t>
            </a:r>
            <a:r>
              <a:rPr lang="en-GB" sz="3200" b="1" baseline="-25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from prior to the experiment to after the data (D) have been gathered</a:t>
            </a:r>
          </a:p>
          <a:p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BF=1 is no change in weight of evidence</a:t>
            </a:r>
          </a:p>
          <a:p>
            <a:endParaRPr lang="en-GB" sz="32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Often expressed on a log scale</a:t>
            </a:r>
          </a:p>
          <a:p>
            <a:endParaRPr lang="en-GB" sz="2400" b="1" dirty="0">
              <a:solidFill>
                <a:srgbClr val="FFFFFF"/>
              </a:solidFill>
            </a:endParaRPr>
          </a:p>
          <a:p>
            <a:endParaRPr lang="en-GB" sz="2400" b="1" dirty="0">
              <a:solidFill>
                <a:srgbClr val="FFFFFF"/>
              </a:solidFill>
            </a:endParaRPr>
          </a:p>
          <a:p>
            <a:endParaRPr lang="en-GB" sz="2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754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6026" y="138114"/>
            <a:ext cx="7826375" cy="842615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Bayes factors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9" y="1340768"/>
            <a:ext cx="5786641" cy="1182960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 bwMode="auto">
          <a:xfrm>
            <a:off x="1207008" y="4378474"/>
            <a:ext cx="3157368" cy="1621168"/>
          </a:xfrm>
          <a:prstGeom prst="wedgeRoundRectCallout">
            <a:avLst>
              <a:gd name="adj1" fmla="val 29391"/>
              <a:gd name="adj2" fmla="val -169769"/>
              <a:gd name="adj3" fmla="val 16667"/>
            </a:avLst>
          </a:prstGeom>
          <a:noFill/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GB" sz="3200" dirty="0">
                <a:ln>
                  <a:solidFill>
                    <a:schemeClr val="accent1"/>
                  </a:solidFill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Odds of H</a:t>
            </a:r>
            <a:r>
              <a:rPr lang="en-GB" sz="3200" baseline="-25000" dirty="0">
                <a:ln>
                  <a:solidFill>
                    <a:schemeClr val="accent1"/>
                  </a:solidFill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A</a:t>
            </a:r>
            <a:r>
              <a:rPr lang="en-GB" sz="3200" dirty="0">
                <a:ln>
                  <a:solidFill>
                    <a:schemeClr val="accent1"/>
                  </a:solidFill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 after study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8652496" y="4378474"/>
            <a:ext cx="2600720" cy="1611264"/>
          </a:xfrm>
          <a:prstGeom prst="wedgeRoundRectCallout">
            <a:avLst>
              <a:gd name="adj1" fmla="val -40319"/>
              <a:gd name="adj2" fmla="val -162705"/>
              <a:gd name="adj3" fmla="val 16667"/>
            </a:avLst>
          </a:prstGeom>
          <a:noFill/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GB" sz="3200" dirty="0">
                <a:ln>
                  <a:solidFill>
                    <a:schemeClr val="accent1"/>
                  </a:solidFill>
                </a:ln>
                <a:solidFill>
                  <a:srgbClr val="FFFF00"/>
                </a:solidFill>
                <a:latin typeface="Arial" charset="0"/>
              </a:rPr>
              <a:t>Odds of H</a:t>
            </a:r>
            <a:r>
              <a:rPr lang="en-GB" sz="3200" baseline="-25000" dirty="0">
                <a:ln>
                  <a:solidFill>
                    <a:schemeClr val="accent1"/>
                  </a:solidFill>
                </a:ln>
                <a:solidFill>
                  <a:srgbClr val="FFFF00"/>
                </a:solidFill>
                <a:latin typeface="Arial" charset="0"/>
              </a:rPr>
              <a:t>A</a:t>
            </a:r>
            <a:r>
              <a:rPr lang="en-GB" sz="3200" dirty="0">
                <a:ln>
                  <a:solidFill>
                    <a:schemeClr val="accent1"/>
                  </a:solidFill>
                </a:ln>
                <a:solidFill>
                  <a:srgbClr val="FFFF00"/>
                </a:solidFill>
                <a:latin typeface="Arial" charset="0"/>
              </a:rPr>
              <a:t> prior to study</a:t>
            </a: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5091472" y="4378474"/>
            <a:ext cx="2540720" cy="1607798"/>
          </a:xfrm>
          <a:prstGeom prst="wedgeRoundRectCallout">
            <a:avLst>
              <a:gd name="adj1" fmla="val 5349"/>
              <a:gd name="adj2" fmla="val -167909"/>
              <a:gd name="adj3" fmla="val 16667"/>
            </a:avLst>
          </a:prstGeom>
          <a:noFill/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GB" sz="3200" dirty="0">
                <a:ln>
                  <a:solidFill>
                    <a:schemeClr val="accent1"/>
                  </a:solidFill>
                </a:ln>
                <a:solidFill>
                  <a:srgbClr val="FFFF00"/>
                </a:solidFill>
                <a:latin typeface="Arial" charset="0"/>
              </a:rPr>
              <a:t>Bayes Factor</a:t>
            </a:r>
          </a:p>
        </p:txBody>
      </p:sp>
    </p:spTree>
    <p:extLst>
      <p:ext uri="{BB962C8B-B14F-4D97-AF65-F5344CB8AC3E}">
        <p14:creationId xmlns:p14="http://schemas.microsoft.com/office/powerpoint/2010/main" val="2621946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rgbClr val="FFFF00"/>
                </a:solidFill>
              </a:rPr>
              <a:t>Interpreting Bayes factors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217" y="1690688"/>
            <a:ext cx="7643959" cy="486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1912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1979" y="138115"/>
            <a:ext cx="8417889" cy="698599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Bayes factors vs. traditional stats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979" y="2072091"/>
            <a:ext cx="8257337" cy="317926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0495" y="980729"/>
            <a:ext cx="4104456" cy="9473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1426" y="5450324"/>
            <a:ext cx="8578442" cy="1221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5281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760" y="347136"/>
            <a:ext cx="6624736" cy="6160442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658368" y="3465478"/>
            <a:ext cx="4391848" cy="50173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1920240" y="4736592"/>
            <a:ext cx="4498848" cy="499872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14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Stats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8157" y="954666"/>
            <a:ext cx="10499203" cy="4638053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 we are going to do some Bayesian stats in the free software called JASP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JASP is very easy to use without an instruction manual, but there is a free online book</a:t>
            </a:r>
          </a:p>
          <a:p>
            <a:pPr algn="l" defTabSz="531813">
              <a:spcAft>
                <a:spcPts val="600"/>
              </a:spcAft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b="1" dirty="0">
                <a:solidFill>
                  <a:schemeClr val="tx2"/>
                </a:solidFill>
                <a:hlinkClick r:id="rId2"/>
              </a:rPr>
              <a:t>https://learnstatswithjasp.com/</a:t>
            </a:r>
            <a:endParaRPr lang="en-GB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 defTabSz="531813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there is an online guide to Conducting and Reporting Bayesian Analyses using JASP</a:t>
            </a:r>
          </a:p>
          <a:p>
            <a:pPr algn="l" defTabSz="531813">
              <a:spcAft>
                <a:spcPts val="600"/>
              </a:spcAft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b="1" dirty="0">
                <a:hlinkClick r:id="rId3"/>
              </a:rPr>
              <a:t>https://psyarxiv.com/yqxfr/</a:t>
            </a:r>
            <a:endParaRPr lang="en-GB" b="1" dirty="0"/>
          </a:p>
          <a:p>
            <a:pPr marL="457200" indent="-457200" algn="l" defTabSz="531813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a very informative blog</a:t>
            </a:r>
          </a:p>
          <a:p>
            <a:pPr algn="l" defTabSz="531813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b="1" dirty="0">
                <a:hlinkClick r:id="rId4"/>
              </a:rPr>
              <a:t>https://www.bayesianspectacles.org/</a:t>
            </a:r>
            <a:endParaRPr lang="en-GB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4333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Stats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8157" y="1231393"/>
            <a:ext cx="10499203" cy="1245590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are going to use JASP to carry out the analyses of the “Case Studies” reported in this paper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36" y="3002475"/>
            <a:ext cx="11243843" cy="292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4195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Stats: Case Study 1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8157" y="1231393"/>
            <a:ext cx="3832187" cy="1245590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Gibson et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al’s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(2014) attempted replication of Shih et al (1999)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151" y="1127220"/>
            <a:ext cx="6437287" cy="560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335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Stats: Case Study 1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0986" y="1231392"/>
            <a:ext cx="11249436" cy="2585599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the case studies used by Dienes and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Mclatchie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(2018)  are from an Open Access special issue of Social Psychology (2014,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45, issue 3), trying to replicate published studies</a:t>
            </a:r>
          </a:p>
          <a:p>
            <a:pPr algn="l">
              <a:spcAft>
                <a:spcPts val="600"/>
              </a:spcAft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b="1" dirty="0">
                <a:solidFill>
                  <a:schemeClr val="tx2"/>
                </a:solidFill>
                <a:hlinkClick r:id="rId2"/>
              </a:rPr>
              <a:t>https://us.hogrefe.com/products/journals/social-psychology</a:t>
            </a:r>
            <a:endParaRPr lang="en-GB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480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6448" y="1377696"/>
            <a:ext cx="10910913" cy="4699013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Bayes Theorem?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i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terms and concepts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Bayesian Statistical Analysis</a:t>
            </a:r>
          </a:p>
          <a:p>
            <a:pPr algn="l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GB" b="1" i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do this using JASP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Bayes factor for Bayesian Model Comparison</a:t>
            </a:r>
          </a:p>
          <a:p>
            <a:pPr marL="450850" indent="-450850" algn="l">
              <a:spcAft>
                <a:spcPts val="600"/>
              </a:spcAft>
            </a:pPr>
            <a:r>
              <a:rPr lang="en-GB" b="1" i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In JASP and using other tools</a:t>
            </a:r>
          </a:p>
        </p:txBody>
      </p:sp>
    </p:spTree>
    <p:extLst>
      <p:ext uri="{BB962C8B-B14F-4D97-AF65-F5344CB8AC3E}">
        <p14:creationId xmlns:p14="http://schemas.microsoft.com/office/powerpoint/2010/main" val="8985706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Stats: Case Study 1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0986" y="1231392"/>
            <a:ext cx="11249436" cy="2585599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the case studies used by Dienes and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Mclatchie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(2018)  are from an Open Access special issue of Social Psychology (2014,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45, issue 3), trying to replicate published studies</a:t>
            </a:r>
          </a:p>
          <a:p>
            <a:pPr algn="l">
              <a:spcAft>
                <a:spcPts val="600"/>
              </a:spcAft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b="1" dirty="0">
                <a:solidFill>
                  <a:schemeClr val="tx2"/>
                </a:solidFill>
                <a:hlinkClick r:id="rId2"/>
              </a:rPr>
              <a:t>https://us.hogrefe.com/products/journals/social-psychology</a:t>
            </a:r>
            <a:endParaRPr lang="en-GB" b="1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  <a:tabLst>
                <a:tab pos="536575" algn="l"/>
              </a:tabLst>
            </a:pPr>
            <a:endParaRPr lang="en-GB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find the Open Science Framework URL for the data at the end of each paper 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3393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Stats: Case Study 1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0319" y="1030057"/>
            <a:ext cx="3832187" cy="891022"/>
          </a:xfrm>
        </p:spPr>
        <p:txBody>
          <a:bodyPr anchor="t">
            <a:noAutofit/>
          </a:bodyPr>
          <a:lstStyle/>
          <a:p>
            <a:pPr algn="l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Gibson et al (2014)</a:t>
            </a:r>
          </a:p>
          <a:p>
            <a:pPr algn="l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the link </a:t>
            </a:r>
            <a:endParaRPr lang="en-GB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  <a:hlinkClick r:id="rId2"/>
            </a:endParaRPr>
          </a:p>
          <a:p>
            <a:pPr algn="l">
              <a:spcAft>
                <a:spcPts val="600"/>
              </a:spcAft>
            </a:pP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http://osf.io/5itqa</a:t>
            </a:r>
            <a:endParaRPr lang="en-GB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3999" y="946533"/>
            <a:ext cx="7157161" cy="573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284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OSF repository for </a:t>
            </a:r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Gibson et al (2014)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676" y="1033013"/>
            <a:ext cx="10156166" cy="5712843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1625759" y="2848538"/>
            <a:ext cx="1155940" cy="21566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8496000" y="5629012"/>
            <a:ext cx="606055" cy="77540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4874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OSF repository for </a:t>
            </a:r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Gibson et al (2014)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663" y="1093069"/>
            <a:ext cx="9608191" cy="5404607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8164729" y="5323840"/>
            <a:ext cx="1924151" cy="60548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5088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for </a:t>
            </a:r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Gibson et al (2014)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284" y="1231392"/>
            <a:ext cx="9377680" cy="52749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401" y="4270215"/>
            <a:ext cx="2066723" cy="7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3691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for </a:t>
            </a:r>
            <a:r>
              <a:rPr lang="en-GB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Gibson et al (2014)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240" y="891065"/>
            <a:ext cx="10332720" cy="58121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0237" y="1679415"/>
            <a:ext cx="2066723" cy="7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5669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Open JASP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160" y="1038860"/>
            <a:ext cx="10200640" cy="57378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18" y="660875"/>
            <a:ext cx="2066723" cy="7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8606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Load in some data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40" y="1073637"/>
            <a:ext cx="10241280" cy="54349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5190" y="1248684"/>
            <a:ext cx="2072820" cy="7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645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759" y="317667"/>
            <a:ext cx="9144000" cy="913725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Open Data in .SAV format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1073637"/>
            <a:ext cx="10027920" cy="564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5142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Replicate the NHST result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512081" y="957072"/>
            <a:ext cx="11249436" cy="2585599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need to check the variables used and any filtering / exclusions which were applied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info is given in the SPSS syntax (.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sps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file in the OSF for Gibson et al</a:t>
            </a: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the analysis focussed on by Dienes:</a:t>
            </a:r>
          </a:p>
          <a:p>
            <a:pPr algn="l" defTabSz="538163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filter using variable =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filter_$</a:t>
            </a:r>
          </a:p>
          <a:p>
            <a:pPr algn="l" defTabSz="447675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The DV =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</a:p>
          <a:p>
            <a:pPr algn="l" defTabSz="447675">
              <a:spcAft>
                <a:spcPts val="600"/>
              </a:spcAft>
            </a:pP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grouping variable is </a:t>
            </a:r>
            <a:r>
              <a:rPr lang="en-GB" b="1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IdentityCorrectSalience</a:t>
            </a:r>
            <a:endParaRPr lang="en-GB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defTabSz="447675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The analysis is an independent groups t-test for 	“female” vs. “Asian” groups</a:t>
            </a:r>
            <a:endParaRPr lang="en-GB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526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 is Bayes Theorem?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7470" y="1554403"/>
            <a:ext cx="10499203" cy="4132162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i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Excellent paper on its foundations and basic concepts 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 err="1"/>
              <a:t>Etz</a:t>
            </a:r>
            <a:r>
              <a:rPr lang="en-GB" b="1" dirty="0"/>
              <a:t>, A., &amp; </a:t>
            </a:r>
            <a:r>
              <a:rPr lang="en-GB" b="1" dirty="0" err="1"/>
              <a:t>Vandekerckhove</a:t>
            </a:r>
            <a:r>
              <a:rPr lang="en-GB" b="1" dirty="0"/>
              <a:t>, J. (2018). Introduction to Bayesian Inference for Psychology. </a:t>
            </a:r>
            <a:r>
              <a:rPr lang="en-GB" b="1" i="1" dirty="0" err="1"/>
              <a:t>Psychonomic</a:t>
            </a:r>
            <a:r>
              <a:rPr lang="en-GB" b="1" i="1" dirty="0"/>
              <a:t> Bulletin &amp; Review</a:t>
            </a:r>
            <a:r>
              <a:rPr lang="en-GB" b="1" dirty="0"/>
              <a:t>, </a:t>
            </a:r>
            <a:r>
              <a:rPr lang="en-GB" b="1" i="1" dirty="0"/>
              <a:t>25</a:t>
            </a:r>
            <a:r>
              <a:rPr lang="en-GB" b="1" dirty="0"/>
              <a:t>(1), 5–34.</a:t>
            </a:r>
            <a:endParaRPr lang="en-GB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9154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First do filtering: Click on variable label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320" y="1073150"/>
            <a:ext cx="9977120" cy="56121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030" y="1073150"/>
            <a:ext cx="2072820" cy="7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1596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First do filtering: Toggle values to include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680" y="951717"/>
            <a:ext cx="10160000" cy="5715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30" y="1323815"/>
            <a:ext cx="2072820" cy="7559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715366" y="4148169"/>
            <a:ext cx="2293732" cy="8365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020619" y="1979801"/>
            <a:ext cx="2069626" cy="75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01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Indep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gps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t-test: Select 2 groups to compare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068" y="951717"/>
            <a:ext cx="10245754" cy="57632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890" y="1423551"/>
            <a:ext cx="2072820" cy="7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1856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Indep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gps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t-test: Run the analysis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292" y="951717"/>
            <a:ext cx="10201014" cy="57380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533" y="843280"/>
            <a:ext cx="2699603" cy="86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321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Indep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gps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t-test: Select variables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20" y="843280"/>
            <a:ext cx="10472257" cy="58906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071" y="1370204"/>
            <a:ext cx="2022293" cy="6475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683022" y="2797914"/>
            <a:ext cx="1925078" cy="6164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665" y="1693970"/>
            <a:ext cx="2022293" cy="64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632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Indep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gps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t-test: Choose options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897" y="951716"/>
            <a:ext cx="10287699" cy="57868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146" y="2718033"/>
            <a:ext cx="1557508" cy="4987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2751588" y="3325178"/>
            <a:ext cx="1996581" cy="6393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4934">
            <a:off x="2750245" y="4099568"/>
            <a:ext cx="1996581" cy="63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1577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46698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Indep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gps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t-test: Was it correct?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394655" y="4525711"/>
            <a:ext cx="3832187" cy="1245590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Gibson et al (2014)</a:t>
            </a:r>
            <a:endParaRPr lang="en-GB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2472" y="4525711"/>
            <a:ext cx="7106943" cy="1008077"/>
          </a:xfrm>
          <a:prstGeom prst="rect">
            <a:avLst/>
          </a:prstGeom>
        </p:spPr>
      </p:pic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3417703"/>
              </p:ext>
            </p:extLst>
          </p:nvPr>
        </p:nvGraphicFramePr>
        <p:xfrm>
          <a:off x="723960" y="1328830"/>
          <a:ext cx="10233024" cy="1828800"/>
        </p:xfrm>
        <a:graphic>
          <a:graphicData uri="http://schemas.openxmlformats.org/drawingml/2006/table">
            <a:tbl>
              <a:tblPr/>
              <a:tblGrid>
                <a:gridCol w="11393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61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56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98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27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527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5275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5275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5275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85275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5275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852752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0">
                <a:tc gridSpan="12"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Group </a:t>
                      </a:r>
                      <a:r>
                        <a:rPr lang="en-GB" dirty="0" err="1">
                          <a:effectLst/>
                        </a:rPr>
                        <a:t>Descriptives</a:t>
                      </a:r>
                      <a:r>
                        <a:rPr lang="en-GB" dirty="0">
                          <a:effectLst/>
                        </a:rPr>
                        <a:t>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 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Group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N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Mean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SD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SE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Accuracy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Asian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40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0.629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0.221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0.035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 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Female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43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0.511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0.227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0.035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gridSpan="12">
                  <a:txBody>
                    <a:bodyPr/>
                    <a:lstStyle/>
                    <a:p>
                      <a:pPr algn="r"/>
                      <a:endParaRPr lang="en-GB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5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723960" y="1296296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7427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46698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Indep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4400" b="1" dirty="0" err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gps</a:t>
            </a:r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t-test: Was it correct?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456906"/>
              </p:ext>
            </p:extLst>
          </p:nvPr>
        </p:nvGraphicFramePr>
        <p:xfrm>
          <a:off x="394655" y="1088153"/>
          <a:ext cx="11484288" cy="2743200"/>
        </p:xfrm>
        <a:graphic>
          <a:graphicData uri="http://schemas.openxmlformats.org/drawingml/2006/table">
            <a:tbl>
              <a:tblPr/>
              <a:tblGrid>
                <a:gridCol w="1067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3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36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41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318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957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8646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0750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853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3405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4197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82610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499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81816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57872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827464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48568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</a:tblGrid>
              <a:tr h="0">
                <a:tc gridSpan="18"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Independent Samples T-Test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12">
                  <a:txBody>
                    <a:bodyPr/>
                    <a:lstStyle/>
                    <a:p>
                      <a:pPr algn="ctr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95% CI for Mean Difference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 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t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df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p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Mean Difference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SE Difference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Lower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Upper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Cohen's d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Accuracy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2.401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81.000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0.019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0.118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0.049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0.020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0.216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0.527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gridSpan="18">
                  <a:txBody>
                    <a:bodyPr/>
                    <a:lstStyle/>
                    <a:p>
                      <a:pPr algn="r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5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18">
                  <a:txBody>
                    <a:bodyPr/>
                    <a:lstStyle/>
                    <a:p>
                      <a:pPr algn="l"/>
                      <a:r>
                        <a:rPr lang="en-GB" i="1" dirty="0">
                          <a:effectLst/>
                        </a:rPr>
                        <a:t>Note. </a:t>
                      </a:r>
                      <a:r>
                        <a:rPr lang="en-GB" dirty="0">
                          <a:effectLst/>
                        </a:rPr>
                        <a:t> Student's t-test.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5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742" y="4117094"/>
            <a:ext cx="7360201" cy="2264160"/>
          </a:xfrm>
          <a:prstGeom prst="rect">
            <a:avLst/>
          </a:prstGeom>
        </p:spPr>
      </p:pic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394655" y="4525711"/>
            <a:ext cx="3832187" cy="1245590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Gibson et al (2014)</a:t>
            </a:r>
            <a:endParaRPr lang="en-GB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167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Now JASP’s Bayesian t-test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633" y="843280"/>
            <a:ext cx="10406332" cy="58535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622" y="1238993"/>
            <a:ext cx="2072820" cy="7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6286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Select variables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313" y="951717"/>
            <a:ext cx="10109880" cy="56868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1678" y="1329659"/>
            <a:ext cx="2072820" cy="7559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4012617" y="2721330"/>
            <a:ext cx="2144901" cy="78225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1982534" y="2942741"/>
            <a:ext cx="2144901" cy="78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20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 is Bayes Theorem?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7470" y="1554403"/>
            <a:ext cx="10499203" cy="4132162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i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Essay towards solving a Problem in the Doctrine of Chances</a:t>
            </a:r>
            <a:r>
              <a:rPr lang="en-GB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Published in the Phil. Transactions of the Royal Society of London in 1763, after Bayes’ death, by his friend Richard Price, a Unitarian minister who was literary executor of his estate. Price wrote many comments and additions to the text.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02547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Simple result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7825110" flipV="1">
            <a:off x="5859662" y="1753262"/>
            <a:ext cx="2519696" cy="918949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801759"/>
              </p:ext>
            </p:extLst>
          </p:nvPr>
        </p:nvGraphicFramePr>
        <p:xfrm>
          <a:off x="1020287" y="2080583"/>
          <a:ext cx="10233024" cy="1463040"/>
        </p:xfrm>
        <a:graphic>
          <a:graphicData uri="http://schemas.openxmlformats.org/drawingml/2006/table">
            <a:tbl>
              <a:tblPr/>
              <a:tblGrid>
                <a:gridCol w="17055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55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55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055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055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0550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6"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Bayesian Independent Samples T-Test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 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</a:rPr>
                        <a:t>BF₁₀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</a:rPr>
                        <a:t>error %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Accuracy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2.701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effectLst/>
                        </a:rPr>
                        <a:t>2.097e -4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GB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gridSpan="6">
                  <a:txBody>
                    <a:bodyPr/>
                    <a:lstStyle/>
                    <a:p>
                      <a:pPr algn="r"/>
                      <a:endParaRPr lang="en-GB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5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803" y="3957354"/>
            <a:ext cx="5534025" cy="76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8465" y="5133084"/>
            <a:ext cx="5600700" cy="628650"/>
          </a:xfrm>
          <a:prstGeom prst="rect">
            <a:avLst/>
          </a:prstGeom>
        </p:spPr>
      </p:pic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829172" y="4201819"/>
            <a:ext cx="3832187" cy="1245590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Dienes &amp;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Mclatchie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(2018)</a:t>
            </a:r>
            <a:endParaRPr lang="en-GB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8294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Why the difference?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620986" y="1231392"/>
            <a:ext cx="11249436" cy="2585599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the result of the priors used</a:t>
            </a:r>
          </a:p>
          <a:p>
            <a:pPr algn="l">
              <a:spcAft>
                <a:spcPts val="600"/>
              </a:spcAft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en-GB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default in JASP is an uniformed prior, with a </a:t>
            </a:r>
          </a:p>
          <a:p>
            <a:pPr algn="l">
              <a:spcAft>
                <a:spcPts val="600"/>
              </a:spcAft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mean =0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536575" algn="l"/>
              </a:tabLst>
            </a:pPr>
            <a:endParaRPr lang="en-GB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can see this by setting some options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318483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Select options for priors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894" y="1048030"/>
            <a:ext cx="10502096" cy="55923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42603" flipV="1">
            <a:off x="1915897" y="5225059"/>
            <a:ext cx="1649106" cy="6014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4128591" y="2842603"/>
            <a:ext cx="1822790" cy="6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814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Select options </a:t>
            </a:r>
            <a:r>
              <a:rPr lang="en-GB" sz="4400" b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priors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085" y="860529"/>
            <a:ext cx="11173428" cy="5949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752825" y="3280513"/>
            <a:ext cx="1822790" cy="6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43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The Dienes method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0986" y="1231392"/>
            <a:ext cx="11249436" cy="2585599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 has a website with lots of information and code (in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Matlab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R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l" defTabSz="450850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2600" b="1" dirty="0">
                <a:hlinkClick r:id="rId2"/>
              </a:rPr>
              <a:t>http://www.lifesci.sussex.ac.uk/home/Zoltan_Dienes/inference/Bayes.htm</a:t>
            </a:r>
            <a:endParaRPr lang="en-GB" sz="2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spcAft>
                <a:spcPts val="600"/>
              </a:spcAft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en-GB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there you can find a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Bayes factor calculator:</a:t>
            </a:r>
          </a:p>
          <a:p>
            <a:pPr algn="l">
              <a:spcAft>
                <a:spcPts val="600"/>
              </a:spcAft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b="1" dirty="0">
                <a:hlinkClick r:id="rId3"/>
              </a:rPr>
              <a:t>https://medstats.github.io/bayesfactor.html</a:t>
            </a:r>
            <a:endParaRPr lang="en-GB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39809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Dienes calculator (half normal method)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789" y="849292"/>
            <a:ext cx="10208872" cy="57424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5095489" y="3488858"/>
            <a:ext cx="1822790" cy="6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167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</a:t>
            </a:r>
            <a:r>
              <a:rPr lang="en-GB" sz="4400" b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Dienes calculator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620986" y="1231392"/>
            <a:ext cx="11249436" cy="2585599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Works in raw units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 of sample = mean diff between 2 groups =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0.12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of sample = SE of diff between group means, and it can be derived from t value</a:t>
            </a:r>
          </a:p>
          <a:p>
            <a:pPr algn="l" defTabSz="531813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t = diff between group means /  SE of mean diff</a:t>
            </a:r>
          </a:p>
          <a:p>
            <a:pPr algn="l" defTabSz="531813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SE of mean diff = group mean diff / t</a:t>
            </a:r>
          </a:p>
          <a:p>
            <a:pPr algn="l" defTabSz="531813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From Gibson et al, t = 2.4</a:t>
            </a:r>
          </a:p>
          <a:p>
            <a:pPr algn="l" defTabSz="531813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Therefore, SE mean diff = 0.12 / 2.4 =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0.05</a:t>
            </a:r>
          </a:p>
          <a:p>
            <a:pPr algn="l" defTabSz="450850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en-GB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48229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</a:t>
            </a:r>
            <a:r>
              <a:rPr lang="en-GB" sz="4400" b="1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Dienes calculator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620986" y="942025"/>
            <a:ext cx="11249436" cy="2585599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original 1999 study to provide “theory” distributions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is helpfully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summairsed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Appendix of Dienes &amp;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Mclatchie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(2018)</a:t>
            </a:r>
          </a:p>
          <a:p>
            <a:pPr algn="l" defTabSz="450850"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en-GB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60" y="3180624"/>
            <a:ext cx="11242877" cy="34598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935864" y="4578167"/>
            <a:ext cx="1822790" cy="6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17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Dienes calculator (half normal method)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382" y="976083"/>
            <a:ext cx="10250834" cy="57660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258197" flipV="1">
            <a:off x="4748250" y="3319614"/>
            <a:ext cx="1953492" cy="7124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56427" flipV="1">
            <a:off x="4785302" y="3845814"/>
            <a:ext cx="1950216" cy="6647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382437" y="4876617"/>
            <a:ext cx="1822790" cy="6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168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Dienes calculator (half normal method)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092" y="1039027"/>
            <a:ext cx="10114357" cy="56893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258197" flipV="1">
            <a:off x="3267233" y="3829556"/>
            <a:ext cx="2285367" cy="83348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7079" y="2664131"/>
            <a:ext cx="5534025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1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 and Price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992" y="1744273"/>
            <a:ext cx="3410712" cy="36575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623" y="1744274"/>
            <a:ext cx="2916673" cy="365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7215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Dienes calculator (t-distribution method)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766" y="843280"/>
            <a:ext cx="10266745" cy="57750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5425743" y="3518704"/>
            <a:ext cx="1822790" cy="6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576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Dienes calculator (t-distribution method)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358" y="843280"/>
            <a:ext cx="10478947" cy="58944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1783720" y="4676173"/>
            <a:ext cx="1822790" cy="6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99" y="195747"/>
            <a:ext cx="9144000" cy="64753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Bayesian t-test: Dienes calculator (t-distribution method)</a:t>
            </a:r>
            <a:br>
              <a:rPr lang="en-GB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538" y="860531"/>
            <a:ext cx="10490522" cy="59009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26719" flipV="1">
            <a:off x="6872300" y="5727413"/>
            <a:ext cx="1822790" cy="6647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108" y="4264983"/>
            <a:ext cx="5600700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819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5479" y="227694"/>
            <a:ext cx="9850056" cy="663558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Now you try to analyse another case study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6303" y="1226917"/>
            <a:ext cx="11228408" cy="4369829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 the Johnson et al (2014; Study 2) replication of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Schnall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 (2008)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find this paper in Social Psychology (2014,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45, issue 3)</a:t>
            </a:r>
          </a:p>
          <a:p>
            <a:pPr algn="l">
              <a:spcAft>
                <a:spcPts val="600"/>
              </a:spcAft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b="1" dirty="0">
                <a:solidFill>
                  <a:schemeClr val="tx2"/>
                </a:solidFill>
                <a:hlinkClick r:id="rId2"/>
              </a:rPr>
              <a:t>https://us.hogrefe.com/products/journals/social-psychology</a:t>
            </a:r>
            <a:endParaRPr lang="en-GB" b="1" dirty="0">
              <a:solidFill>
                <a:schemeClr val="tx2"/>
              </a:solidFill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Perform a Bayesian t-test in JASP and using the Dienes online calculators</a:t>
            </a:r>
          </a:p>
          <a:p>
            <a:pPr algn="l">
              <a:spcAft>
                <a:spcPts val="600"/>
              </a:spcAft>
              <a:tabLst>
                <a:tab pos="536575" algn="l"/>
              </a:tabLst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dirty="0">
                <a:hlinkClick r:id="rId3"/>
              </a:rPr>
              <a:t>https://medstats.github.io/bayesfactor.html</a:t>
            </a: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536575" algn="l"/>
              </a:tabLst>
            </a:pPr>
            <a:endParaRPr lang="en-GB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9975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8158" y="355015"/>
            <a:ext cx="9850056" cy="663558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Now you try to analyse another case study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9263" y="1331090"/>
            <a:ext cx="10950616" cy="4884516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have to reduce 132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126 selected subjects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Convert the variable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Participant#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 nominal variable and deselect #s 10,42,56,88,118,150</a:t>
            </a:r>
            <a:endParaRPr lang="en-GB" sz="2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DV =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wallet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group variable is called </a:t>
            </a:r>
            <a:r>
              <a:rPr lang="en-GB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Condition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you need to convert it to a nominal variable type first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536575" algn="l"/>
              </a:tabLst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 results against Dienes &amp;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Mclatchie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(p 214)</a:t>
            </a:r>
          </a:p>
          <a:p>
            <a:pPr algn="l">
              <a:spcAft>
                <a:spcPts val="600"/>
              </a:spcAft>
              <a:tabLst>
                <a:tab pos="536575" algn="l"/>
              </a:tabLst>
            </a:pPr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https://paperpile.com/shared/98BicZ/download/a8609525-f77d-0178-b31c-507c6ad0bcad</a:t>
            </a:r>
            <a:endParaRPr lang="en-GB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30448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3839" y="2658531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Thanks for listening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300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 is Bayes Theorem?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7470" y="1554403"/>
            <a:ext cx="10499203" cy="3444317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 statement of the theory was a minor component of the essay, which addressed a broader problem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b="1" i="1" dirty="0"/>
              <a:t>"If there be two subsequent events, the probability of the second b/N and the probability of both together P/N, and it being first discovered that the second event has also happened, from hence I guess that the first event has also happened, the probability I am right is P/b.“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{\displaystyle P(B\mid A)={\frac {P(A\cap B)}{P(A)}},{\text{ if }}P(A)\neq 0,}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679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060029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modern notation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{\displaystyle P(B\mid A)={\frac {P(A\cap B)}{P(A)}},{\text{ if }}P(A)\neq 0,}"/>
          <p:cNvSpPr>
            <a:spLocks noChangeAspect="1" noChangeArrowheads="1"/>
          </p:cNvSpPr>
          <p:nvPr/>
        </p:nvSpPr>
        <p:spPr bwMode="auto">
          <a:xfrm>
            <a:off x="4398390" y="2655851"/>
            <a:ext cx="2709545" cy="2709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875" y="1535732"/>
            <a:ext cx="7323109" cy="1307998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8" name="TextBox 7"/>
          <p:cNvSpPr txBox="1"/>
          <p:nvPr/>
        </p:nvSpPr>
        <p:spPr>
          <a:xfrm>
            <a:off x="926592" y="3227404"/>
            <a:ext cx="3864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Which implies :-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875" y="4195853"/>
            <a:ext cx="7323109" cy="1409491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2006291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14" y="598083"/>
            <a:ext cx="9144000" cy="1060029"/>
          </a:xfrm>
        </p:spPr>
        <p:txBody>
          <a:bodyPr>
            <a:norm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Key Bayesian terms</a:t>
            </a:r>
            <a:endParaRPr lang="en-GB" sz="4400" b="1" spc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{\displaystyle P(B\mid A)={\frac {P(A\cap B)}{P(A)}},{\text{ if }}P(A)\neq 0,}"/>
          <p:cNvSpPr>
            <a:spLocks noChangeAspect="1" noChangeArrowheads="1"/>
          </p:cNvSpPr>
          <p:nvPr/>
        </p:nvSpPr>
        <p:spPr bwMode="auto">
          <a:xfrm>
            <a:off x="4398390" y="2655851"/>
            <a:ext cx="2709545" cy="2709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053" y="3388320"/>
            <a:ext cx="9238322" cy="1666320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1282358" y="1860566"/>
            <a:ext cx="9144000" cy="1060029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600" b="0" kern="12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200" b="1" i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GB" sz="32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the data; </a:t>
            </a:r>
            <a:r>
              <a:rPr lang="el-GR" sz="3200" b="1" i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θ</a:t>
            </a:r>
            <a:r>
              <a:rPr lang="en-GB" sz="3200" b="1" i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GB" sz="32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are the model parameters</a:t>
            </a:r>
            <a:endParaRPr lang="en-GB" sz="3200" b="1" spc="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690044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9038</TotalTime>
  <Words>1950</Words>
  <Application>Microsoft Office PowerPoint</Application>
  <PresentationFormat>Widescreen</PresentationFormat>
  <Paragraphs>257</Paragraphs>
  <Slides>65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8" baseType="lpstr">
      <vt:lpstr>Arial</vt:lpstr>
      <vt:lpstr>Corbel</vt:lpstr>
      <vt:lpstr>Depth</vt:lpstr>
      <vt:lpstr>An introduction to some digital tools for  Bayesian Data Analysis (BDA)</vt:lpstr>
      <vt:lpstr>Preliminaries</vt:lpstr>
      <vt:lpstr>Overview</vt:lpstr>
      <vt:lpstr>What is Bayes Theorem?</vt:lpstr>
      <vt:lpstr>What is Bayes Theorem?</vt:lpstr>
      <vt:lpstr>Bayes and Price</vt:lpstr>
      <vt:lpstr>What is Bayes Theorem?</vt:lpstr>
      <vt:lpstr>In modern notation</vt:lpstr>
      <vt:lpstr>Key Bayesian terms</vt:lpstr>
      <vt:lpstr>Bayes Theorem </vt:lpstr>
      <vt:lpstr>Inverse probability</vt:lpstr>
      <vt:lpstr>Uses of Bayes’ Theorem: Part 1</vt:lpstr>
      <vt:lpstr>Bayesian Stats</vt:lpstr>
      <vt:lpstr>What’s wrong with NHST? </vt:lpstr>
      <vt:lpstr>A little quiz …</vt:lpstr>
      <vt:lpstr>The p value</vt:lpstr>
      <vt:lpstr>What’s wrong with NHST? </vt:lpstr>
      <vt:lpstr>The dance of the p-values</vt:lpstr>
      <vt:lpstr>PowerPoint Presentation</vt:lpstr>
      <vt:lpstr>What can you do instead of NHST?</vt:lpstr>
      <vt:lpstr>Bayes factors, BF</vt:lpstr>
      <vt:lpstr>Bayes factors</vt:lpstr>
      <vt:lpstr>Interpreting Bayes factors</vt:lpstr>
      <vt:lpstr>Bayes factors vs. traditional stats</vt:lpstr>
      <vt:lpstr>PowerPoint Presentation</vt:lpstr>
      <vt:lpstr>Bayesian Stats</vt:lpstr>
      <vt:lpstr>Bayesian Stats</vt:lpstr>
      <vt:lpstr>Bayesian Stats: Case Study 1</vt:lpstr>
      <vt:lpstr>Bayesian Stats: Case Study 1</vt:lpstr>
      <vt:lpstr>Bayesian Stats: Case Study 1</vt:lpstr>
      <vt:lpstr>Bayesian Stats: Case Study 1</vt:lpstr>
      <vt:lpstr>OSF repository for Gibson et al (2014) </vt:lpstr>
      <vt:lpstr>OSF repository for Gibson et al (2014) </vt:lpstr>
      <vt:lpstr>Data for Gibson et al (2014) </vt:lpstr>
      <vt:lpstr>Data for Gibson et al (2014) </vt:lpstr>
      <vt:lpstr>Open JASP </vt:lpstr>
      <vt:lpstr>Load in some data </vt:lpstr>
      <vt:lpstr>Open Data in .SAV format </vt:lpstr>
      <vt:lpstr>Replicate the NHST result </vt:lpstr>
      <vt:lpstr>First do filtering: Click on variable label </vt:lpstr>
      <vt:lpstr>First do filtering: Toggle values to include </vt:lpstr>
      <vt:lpstr>Indep gps t-test: Select 2 groups to compare </vt:lpstr>
      <vt:lpstr>Indep gps t-test: Run the analysis </vt:lpstr>
      <vt:lpstr>Indep gps t-test: Select variables </vt:lpstr>
      <vt:lpstr>Indep gps t-test: Choose options </vt:lpstr>
      <vt:lpstr>Indep gps t-test: Was it correct? </vt:lpstr>
      <vt:lpstr>Indep gps t-test: Was it correct? </vt:lpstr>
      <vt:lpstr>Now JASP’s Bayesian t-test </vt:lpstr>
      <vt:lpstr>Bayesian t-test: Select variables </vt:lpstr>
      <vt:lpstr>Bayesian t-test: Simple result </vt:lpstr>
      <vt:lpstr>Bayesian t-test: Why the difference? </vt:lpstr>
      <vt:lpstr>Bayesian t-test: Select options for priors </vt:lpstr>
      <vt:lpstr>Bayesian t-test: Select options for priors </vt:lpstr>
      <vt:lpstr>Bayesian t-test: The Dienes method </vt:lpstr>
      <vt:lpstr>Bayesian t-test: Dienes calculator (half normal method) </vt:lpstr>
      <vt:lpstr>Bayesian t-test: Dienes calculator </vt:lpstr>
      <vt:lpstr>Bayesian t-test: Dienes calculator </vt:lpstr>
      <vt:lpstr>Bayesian t-test: Dienes calculator (half normal method) </vt:lpstr>
      <vt:lpstr>Bayesian t-test: Dienes calculator (half normal method) </vt:lpstr>
      <vt:lpstr>Bayesian t-test: Dienes calculator (t-distribution method) </vt:lpstr>
      <vt:lpstr>Bayesian t-test: Dienes calculator (t-distribution method) </vt:lpstr>
      <vt:lpstr>Bayesian t-test: Dienes calculator (t-distribution method) </vt:lpstr>
      <vt:lpstr>Now you try to analyse another case study</vt:lpstr>
      <vt:lpstr>Now you try to analyse another case study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Alan Pickering</dc:creator>
  <cp:lastModifiedBy>Alan Pickering</cp:lastModifiedBy>
  <cp:revision>265</cp:revision>
  <dcterms:created xsi:type="dcterms:W3CDTF">2018-04-20T16:31:05Z</dcterms:created>
  <dcterms:modified xsi:type="dcterms:W3CDTF">2020-06-15T14:18:43Z</dcterms:modified>
</cp:coreProperties>
</file>

<file path=docProps/thumbnail.jpeg>
</file>